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omorrow" charset="1" panose="00000000000000000000"/>
      <p:regular r:id="rId14"/>
    </p:embeddedFont>
    <p:embeddedFont>
      <p:font typeface="Canva Sans Bold" charset="1" panose="020B0803030501040103"/>
      <p:regular r:id="rId15"/>
    </p:embeddedFont>
    <p:embeddedFont>
      <p:font typeface="Canva Sans" charset="1" panose="020B0503030501040103"/>
      <p:regular r:id="rId16"/>
    </p:embeddedFont>
    <p:embeddedFont>
      <p:font typeface="Montserrat" charset="1" panose="00000500000000000000"/>
      <p:regular r:id="rId17"/>
    </p:embeddedFont>
    <p:embeddedFont>
      <p:font typeface="Prata" charset="1" panose="00000500000000000000"/>
      <p:regular r:id="rId18"/>
    </p:embeddedFont>
    <p:embeddedFont>
      <p:font typeface="Times New Roman Bold" charset="1" panose="02030802070405020303"/>
      <p:regular r:id="rId19"/>
    </p:embeddedFont>
    <p:embeddedFont>
      <p:font typeface="Raleway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jpeg" Type="http://schemas.openxmlformats.org/officeDocument/2006/relationships/image"/><Relationship Id="rId13" Target="../media/image23.png" Type="http://schemas.openxmlformats.org/officeDocument/2006/relationships/image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gif" Type="http://schemas.openxmlformats.org/officeDocument/2006/relationships/image"/><Relationship Id="rId2" Target="../media/image12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7.png" Type="http://schemas.openxmlformats.org/officeDocument/2006/relationships/image"/><Relationship Id="rId4" Target="../media/image38.jpe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8001" y="0"/>
            <a:ext cx="18288000" cy="10262120"/>
            <a:chOff x="0" y="0"/>
            <a:chExt cx="4816593" cy="2702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2781"/>
            </a:xfrm>
            <a:custGeom>
              <a:avLst/>
              <a:gdLst/>
              <a:ahLst/>
              <a:cxnLst/>
              <a:rect r="r" b="b" t="t" l="l"/>
              <a:pathLst>
                <a:path h="270278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2781"/>
                  </a:lnTo>
                  <a:lnTo>
                    <a:pt x="0" y="2702781"/>
                  </a:lnTo>
                  <a:close/>
                </a:path>
              </a:pathLst>
            </a:custGeom>
            <a:solidFill>
              <a:srgbClr val="0D232D">
                <a:alpha val="3294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2759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11764" y="7629162"/>
            <a:ext cx="3086100" cy="492728"/>
            <a:chOff x="0" y="0"/>
            <a:chExt cx="812800" cy="1297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9772"/>
            </a:xfrm>
            <a:custGeom>
              <a:avLst/>
              <a:gdLst/>
              <a:ahLst/>
              <a:cxnLst/>
              <a:rect r="r" b="b" t="t" l="l"/>
              <a:pathLst>
                <a:path h="129772" w="812800">
                  <a:moveTo>
                    <a:pt x="64886" y="0"/>
                  </a:moveTo>
                  <a:lnTo>
                    <a:pt x="747914" y="0"/>
                  </a:lnTo>
                  <a:cubicBezTo>
                    <a:pt x="765123" y="0"/>
                    <a:pt x="781627" y="6836"/>
                    <a:pt x="793795" y="19005"/>
                  </a:cubicBezTo>
                  <a:cubicBezTo>
                    <a:pt x="805964" y="31173"/>
                    <a:pt x="812800" y="47677"/>
                    <a:pt x="812800" y="64886"/>
                  </a:cubicBezTo>
                  <a:lnTo>
                    <a:pt x="812800" y="64886"/>
                  </a:lnTo>
                  <a:cubicBezTo>
                    <a:pt x="812800" y="82095"/>
                    <a:pt x="805964" y="98599"/>
                    <a:pt x="793795" y="110767"/>
                  </a:cubicBezTo>
                  <a:cubicBezTo>
                    <a:pt x="781627" y="122936"/>
                    <a:pt x="765123" y="129772"/>
                    <a:pt x="747914" y="129772"/>
                  </a:cubicBezTo>
                  <a:lnTo>
                    <a:pt x="64886" y="129772"/>
                  </a:lnTo>
                  <a:cubicBezTo>
                    <a:pt x="47677" y="129772"/>
                    <a:pt x="31173" y="122936"/>
                    <a:pt x="19005" y="110767"/>
                  </a:cubicBezTo>
                  <a:cubicBezTo>
                    <a:pt x="6836" y="98599"/>
                    <a:pt x="0" y="82095"/>
                    <a:pt x="0" y="64886"/>
                  </a:cubicBezTo>
                  <a:lnTo>
                    <a:pt x="0" y="64886"/>
                  </a:lnTo>
                  <a:cubicBezTo>
                    <a:pt x="0" y="47677"/>
                    <a:pt x="6836" y="31173"/>
                    <a:pt x="19005" y="19005"/>
                  </a:cubicBezTo>
                  <a:cubicBezTo>
                    <a:pt x="31173" y="6836"/>
                    <a:pt x="47677" y="0"/>
                    <a:pt x="6488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3D7D8">
                    <a:alpha val="100000"/>
                  </a:srgbClr>
                </a:gs>
                <a:gs pos="100000">
                  <a:srgbClr val="489EAB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186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62575" y="7629162"/>
            <a:ext cx="535288" cy="53528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3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430220" y="7746980"/>
            <a:ext cx="159633" cy="299653"/>
          </a:xfrm>
          <a:custGeom>
            <a:avLst/>
            <a:gdLst/>
            <a:ahLst/>
            <a:cxnLst/>
            <a:rect r="r" b="b" t="t" l="l"/>
            <a:pathLst>
              <a:path h="299653" w="159633">
                <a:moveTo>
                  <a:pt x="0" y="0"/>
                </a:moveTo>
                <a:lnTo>
                  <a:pt x="159633" y="0"/>
                </a:lnTo>
                <a:lnTo>
                  <a:pt x="159633" y="299652"/>
                </a:lnTo>
                <a:lnTo>
                  <a:pt x="0" y="299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68722" y="193499"/>
            <a:ext cx="12597941" cy="143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5"/>
              </a:lnSpc>
            </a:pPr>
            <a:r>
              <a:rPr lang="en-US" sz="9668">
                <a:solidFill>
                  <a:srgbClr val="F3F3F2"/>
                </a:solidFill>
                <a:latin typeface="Tomorrow"/>
                <a:ea typeface="Tomorrow"/>
                <a:cs typeface="Tomorrow"/>
                <a:sym typeface="Tomorrow"/>
              </a:rPr>
              <a:t>FinTech-A-Thon ‘25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30819" y="5878063"/>
            <a:ext cx="588883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Name: </a:t>
            </a:r>
            <a:r>
              <a:rPr lang="en-US" sz="3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Friskel Freaks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73245" y="2884695"/>
            <a:ext cx="9771108" cy="690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01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Statement: </a:t>
            </a:r>
            <a:r>
              <a:rPr lang="en-US" sz="40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IDFC First Bank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3718693"/>
            <a:ext cx="9267693" cy="141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</a:pPr>
            <a:r>
              <a:rPr lang="en-US" sz="40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Challenge: </a:t>
            </a:r>
            <a:r>
              <a:rPr lang="en-US" sz="40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Build an AI-driven tool to silence scam calls for good.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85020" y="6598207"/>
            <a:ext cx="5380435" cy="316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1211" indent="-390606" lvl="1">
              <a:lnSpc>
                <a:spcPts val="5065"/>
              </a:lnSpc>
              <a:buFont typeface="Arial"/>
              <a:buChar char="•"/>
            </a:pPr>
            <a:r>
              <a:rPr lang="en-US" sz="36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Ajeethan A</a:t>
            </a:r>
          </a:p>
          <a:p>
            <a:pPr algn="l" marL="781211" indent="-390606" lvl="1">
              <a:lnSpc>
                <a:spcPts val="5065"/>
              </a:lnSpc>
              <a:buFont typeface="Arial"/>
              <a:buChar char="•"/>
            </a:pPr>
            <a:r>
              <a:rPr lang="en-US" sz="36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Karthikraj M R</a:t>
            </a:r>
          </a:p>
          <a:p>
            <a:pPr algn="l" marL="781211" indent="-390606" lvl="1">
              <a:lnSpc>
                <a:spcPts val="5065"/>
              </a:lnSpc>
              <a:buFont typeface="Arial"/>
              <a:buChar char="•"/>
            </a:pPr>
            <a:r>
              <a:rPr lang="en-US" sz="36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Sharan Prashanth S</a:t>
            </a:r>
          </a:p>
          <a:p>
            <a:pPr algn="l" marL="781211" indent="-390606" lvl="1">
              <a:lnSpc>
                <a:spcPts val="5065"/>
              </a:lnSpc>
              <a:buFont typeface="Arial"/>
              <a:buChar char="•"/>
            </a:pPr>
            <a:r>
              <a:rPr lang="en-US" sz="36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Kishore P</a:t>
            </a:r>
          </a:p>
          <a:p>
            <a:pPr algn="l" marL="781211" indent="-390606" lvl="1">
              <a:lnSpc>
                <a:spcPts val="5065"/>
              </a:lnSpc>
              <a:buFont typeface="Arial"/>
              <a:buChar char="•"/>
            </a:pPr>
            <a:r>
              <a:rPr lang="en-US" sz="36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Vishwa Prasanth 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395393"/>
            <a:ext cx="2958901" cy="2770583"/>
            <a:chOff x="0" y="0"/>
            <a:chExt cx="544871" cy="5101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4871" cy="510193"/>
            </a:xfrm>
            <a:custGeom>
              <a:avLst/>
              <a:gdLst/>
              <a:ahLst/>
              <a:cxnLst/>
              <a:rect r="r" b="b" t="t" l="l"/>
              <a:pathLst>
                <a:path h="510193" w="544871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664550" y="3395393"/>
            <a:ext cx="2958901" cy="2770583"/>
            <a:chOff x="0" y="0"/>
            <a:chExt cx="544871" cy="5101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4871" cy="510193"/>
            </a:xfrm>
            <a:custGeom>
              <a:avLst/>
              <a:gdLst/>
              <a:ahLst/>
              <a:cxnLst/>
              <a:rect r="r" b="b" t="t" l="l"/>
              <a:pathLst>
                <a:path h="510193" w="544871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blipFill>
              <a:blip r:embed="rId5"/>
              <a:stretch>
                <a:fillRect l="-20138" t="0" r="-2013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348115" y="3395393"/>
            <a:ext cx="2958901" cy="2770583"/>
            <a:chOff x="0" y="0"/>
            <a:chExt cx="544871" cy="5101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4871" cy="510193"/>
            </a:xfrm>
            <a:custGeom>
              <a:avLst/>
              <a:gdLst/>
              <a:ahLst/>
              <a:cxnLst/>
              <a:rect r="r" b="b" t="t" l="l"/>
              <a:pathLst>
                <a:path h="510193" w="544871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blipFill>
              <a:blip r:embed="rId6"/>
              <a:stretch>
                <a:fillRect l="-21355" t="0" r="-2135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983965" y="3395393"/>
            <a:ext cx="2958901" cy="2770583"/>
            <a:chOff x="0" y="0"/>
            <a:chExt cx="544871" cy="5101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4871" cy="510193"/>
            </a:xfrm>
            <a:custGeom>
              <a:avLst/>
              <a:gdLst/>
              <a:ahLst/>
              <a:cxnLst/>
              <a:rect r="r" b="b" t="t" l="l"/>
              <a:pathLst>
                <a:path h="510193" w="544871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398" r="0" b="-3398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300399" y="3395393"/>
            <a:ext cx="2958901" cy="2770583"/>
            <a:chOff x="0" y="0"/>
            <a:chExt cx="544871" cy="5101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4871" cy="510193"/>
            </a:xfrm>
            <a:custGeom>
              <a:avLst/>
              <a:gdLst/>
              <a:ahLst/>
              <a:cxnLst/>
              <a:rect r="r" b="b" t="t" l="l"/>
              <a:pathLst>
                <a:path h="510193" w="544871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blipFill>
              <a:blip r:embed="rId8"/>
              <a:stretch>
                <a:fillRect l="-16882" t="0" r="-16882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28700" y="5971887"/>
            <a:ext cx="2958901" cy="3286413"/>
            <a:chOff x="0" y="0"/>
            <a:chExt cx="926281" cy="10288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6281" cy="1028809"/>
            </a:xfrm>
            <a:custGeom>
              <a:avLst/>
              <a:gdLst/>
              <a:ahLst/>
              <a:cxnLst/>
              <a:rect r="r" b="b" t="t" l="l"/>
              <a:pathLst>
                <a:path h="1028809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986945"/>
                  </a:lnTo>
                  <a:cubicBezTo>
                    <a:pt x="926281" y="998048"/>
                    <a:pt x="921870" y="1008696"/>
                    <a:pt x="914019" y="1016547"/>
                  </a:cubicBezTo>
                  <a:cubicBezTo>
                    <a:pt x="906168" y="1024398"/>
                    <a:pt x="895520" y="1028809"/>
                    <a:pt x="884417" y="1028809"/>
                  </a:cubicBezTo>
                  <a:lnTo>
                    <a:pt x="41864" y="1028809"/>
                  </a:lnTo>
                  <a:cubicBezTo>
                    <a:pt x="30761" y="1028809"/>
                    <a:pt x="20113" y="1024398"/>
                    <a:pt x="12262" y="1016547"/>
                  </a:cubicBezTo>
                  <a:cubicBezTo>
                    <a:pt x="4411" y="1008696"/>
                    <a:pt x="0" y="998048"/>
                    <a:pt x="0" y="986945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2628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64550" y="5971887"/>
            <a:ext cx="2958901" cy="3286413"/>
            <a:chOff x="0" y="0"/>
            <a:chExt cx="926281" cy="10288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26281" cy="1028809"/>
            </a:xfrm>
            <a:custGeom>
              <a:avLst/>
              <a:gdLst/>
              <a:ahLst/>
              <a:cxnLst/>
              <a:rect r="r" b="b" t="t" l="l"/>
              <a:pathLst>
                <a:path h="1028809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986945"/>
                  </a:lnTo>
                  <a:cubicBezTo>
                    <a:pt x="926281" y="998048"/>
                    <a:pt x="921870" y="1008696"/>
                    <a:pt x="914019" y="1016547"/>
                  </a:cubicBezTo>
                  <a:cubicBezTo>
                    <a:pt x="906168" y="1024398"/>
                    <a:pt x="895520" y="1028809"/>
                    <a:pt x="884417" y="1028809"/>
                  </a:cubicBezTo>
                  <a:lnTo>
                    <a:pt x="41864" y="1028809"/>
                  </a:lnTo>
                  <a:cubicBezTo>
                    <a:pt x="30761" y="1028809"/>
                    <a:pt x="20113" y="1024398"/>
                    <a:pt x="12262" y="1016547"/>
                  </a:cubicBezTo>
                  <a:cubicBezTo>
                    <a:pt x="4411" y="1008696"/>
                    <a:pt x="0" y="998048"/>
                    <a:pt x="0" y="986945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2628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348115" y="5971887"/>
            <a:ext cx="2958901" cy="3286413"/>
            <a:chOff x="0" y="0"/>
            <a:chExt cx="926281" cy="10288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26281" cy="1028809"/>
            </a:xfrm>
            <a:custGeom>
              <a:avLst/>
              <a:gdLst/>
              <a:ahLst/>
              <a:cxnLst/>
              <a:rect r="r" b="b" t="t" l="l"/>
              <a:pathLst>
                <a:path h="1028809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986945"/>
                  </a:lnTo>
                  <a:cubicBezTo>
                    <a:pt x="926281" y="998048"/>
                    <a:pt x="921870" y="1008696"/>
                    <a:pt x="914019" y="1016547"/>
                  </a:cubicBezTo>
                  <a:cubicBezTo>
                    <a:pt x="906168" y="1024398"/>
                    <a:pt x="895520" y="1028809"/>
                    <a:pt x="884417" y="1028809"/>
                  </a:cubicBezTo>
                  <a:lnTo>
                    <a:pt x="41864" y="1028809"/>
                  </a:lnTo>
                  <a:cubicBezTo>
                    <a:pt x="30761" y="1028809"/>
                    <a:pt x="20113" y="1024398"/>
                    <a:pt x="12262" y="1016547"/>
                  </a:cubicBezTo>
                  <a:cubicBezTo>
                    <a:pt x="4411" y="1008696"/>
                    <a:pt x="0" y="998048"/>
                    <a:pt x="0" y="986945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2628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83965" y="5971887"/>
            <a:ext cx="2958901" cy="3286413"/>
            <a:chOff x="0" y="0"/>
            <a:chExt cx="926281" cy="10288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26281" cy="1028809"/>
            </a:xfrm>
            <a:custGeom>
              <a:avLst/>
              <a:gdLst/>
              <a:ahLst/>
              <a:cxnLst/>
              <a:rect r="r" b="b" t="t" l="l"/>
              <a:pathLst>
                <a:path h="1028809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986945"/>
                  </a:lnTo>
                  <a:cubicBezTo>
                    <a:pt x="926281" y="998048"/>
                    <a:pt x="921870" y="1008696"/>
                    <a:pt x="914019" y="1016547"/>
                  </a:cubicBezTo>
                  <a:cubicBezTo>
                    <a:pt x="906168" y="1024398"/>
                    <a:pt x="895520" y="1028809"/>
                    <a:pt x="884417" y="1028809"/>
                  </a:cubicBezTo>
                  <a:lnTo>
                    <a:pt x="41864" y="1028809"/>
                  </a:lnTo>
                  <a:cubicBezTo>
                    <a:pt x="30761" y="1028809"/>
                    <a:pt x="20113" y="1024398"/>
                    <a:pt x="12262" y="1016547"/>
                  </a:cubicBezTo>
                  <a:cubicBezTo>
                    <a:pt x="4411" y="1008696"/>
                    <a:pt x="0" y="998048"/>
                    <a:pt x="0" y="986945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2628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300399" y="5971887"/>
            <a:ext cx="2958901" cy="3286413"/>
            <a:chOff x="0" y="0"/>
            <a:chExt cx="926281" cy="102880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26281" cy="1028809"/>
            </a:xfrm>
            <a:custGeom>
              <a:avLst/>
              <a:gdLst/>
              <a:ahLst/>
              <a:cxnLst/>
              <a:rect r="r" b="b" t="t" l="l"/>
              <a:pathLst>
                <a:path h="1028809" w="926281">
                  <a:moveTo>
                    <a:pt x="41864" y="0"/>
                  </a:moveTo>
                  <a:lnTo>
                    <a:pt x="884417" y="0"/>
                  </a:lnTo>
                  <a:cubicBezTo>
                    <a:pt x="895520" y="0"/>
                    <a:pt x="906168" y="4411"/>
                    <a:pt x="914019" y="12262"/>
                  </a:cubicBezTo>
                  <a:cubicBezTo>
                    <a:pt x="921870" y="20113"/>
                    <a:pt x="926281" y="30761"/>
                    <a:pt x="926281" y="41864"/>
                  </a:cubicBezTo>
                  <a:lnTo>
                    <a:pt x="926281" y="986945"/>
                  </a:lnTo>
                  <a:cubicBezTo>
                    <a:pt x="926281" y="998048"/>
                    <a:pt x="921870" y="1008696"/>
                    <a:pt x="914019" y="1016547"/>
                  </a:cubicBezTo>
                  <a:cubicBezTo>
                    <a:pt x="906168" y="1024398"/>
                    <a:pt x="895520" y="1028809"/>
                    <a:pt x="884417" y="1028809"/>
                  </a:cubicBezTo>
                  <a:lnTo>
                    <a:pt x="41864" y="1028809"/>
                  </a:lnTo>
                  <a:cubicBezTo>
                    <a:pt x="30761" y="1028809"/>
                    <a:pt x="20113" y="1024398"/>
                    <a:pt x="12262" y="1016547"/>
                  </a:cubicBezTo>
                  <a:cubicBezTo>
                    <a:pt x="4411" y="1008696"/>
                    <a:pt x="0" y="998048"/>
                    <a:pt x="0" y="986945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926281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028700" y="3395393"/>
            <a:ext cx="2958901" cy="2770583"/>
            <a:chOff x="0" y="0"/>
            <a:chExt cx="544871" cy="51019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44871" cy="510193"/>
            </a:xfrm>
            <a:custGeom>
              <a:avLst/>
              <a:gdLst/>
              <a:ahLst/>
              <a:cxnLst/>
              <a:rect r="r" b="b" t="t" l="l"/>
              <a:pathLst>
                <a:path h="510193" w="544871">
                  <a:moveTo>
                    <a:pt x="41864" y="0"/>
                  </a:moveTo>
                  <a:lnTo>
                    <a:pt x="503007" y="0"/>
                  </a:lnTo>
                  <a:cubicBezTo>
                    <a:pt x="514110" y="0"/>
                    <a:pt x="524759" y="4411"/>
                    <a:pt x="532610" y="12262"/>
                  </a:cubicBezTo>
                  <a:cubicBezTo>
                    <a:pt x="540461" y="20113"/>
                    <a:pt x="544871" y="30761"/>
                    <a:pt x="544871" y="41864"/>
                  </a:cubicBezTo>
                  <a:lnTo>
                    <a:pt x="544871" y="468329"/>
                  </a:lnTo>
                  <a:cubicBezTo>
                    <a:pt x="544871" y="479432"/>
                    <a:pt x="540461" y="490081"/>
                    <a:pt x="532610" y="497931"/>
                  </a:cubicBezTo>
                  <a:cubicBezTo>
                    <a:pt x="524759" y="505782"/>
                    <a:pt x="514110" y="510193"/>
                    <a:pt x="503007" y="510193"/>
                  </a:cubicBezTo>
                  <a:lnTo>
                    <a:pt x="41864" y="510193"/>
                  </a:lnTo>
                  <a:cubicBezTo>
                    <a:pt x="30761" y="510193"/>
                    <a:pt x="20113" y="505782"/>
                    <a:pt x="12262" y="497931"/>
                  </a:cubicBezTo>
                  <a:cubicBezTo>
                    <a:pt x="4411" y="490081"/>
                    <a:pt x="0" y="479432"/>
                    <a:pt x="0" y="468329"/>
                  </a:cubicBezTo>
                  <a:lnTo>
                    <a:pt x="0" y="41864"/>
                  </a:lnTo>
                  <a:cubicBezTo>
                    <a:pt x="0" y="30761"/>
                    <a:pt x="4411" y="20113"/>
                    <a:pt x="12262" y="12262"/>
                  </a:cubicBezTo>
                  <a:cubicBezTo>
                    <a:pt x="20113" y="4411"/>
                    <a:pt x="30761" y="0"/>
                    <a:pt x="41864" y="0"/>
                  </a:cubicBezTo>
                  <a:close/>
                </a:path>
              </a:pathLst>
            </a:custGeom>
            <a:blipFill>
              <a:blip r:embed="rId9"/>
              <a:stretch>
                <a:fillRect l="-22726" t="0" r="-22726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200427" y="6913384"/>
            <a:ext cx="2528563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Speech-to-Text Conversion: Converts live call audio into text.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26141" y="6913384"/>
            <a:ext cx="2547147" cy="104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7"/>
              </a:lnSpc>
              <a:spcBef>
                <a:spcPct val="0"/>
              </a:spcBef>
            </a:pPr>
            <a:r>
              <a:rPr lang="en-US" sz="20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1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Risk Scoring: Determines scam probability using AI.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625098" y="6918189"/>
            <a:ext cx="2404934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NLP &amp; Pattern Detection: Analyzes keywords, tone, and call context.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322697" y="6934373"/>
            <a:ext cx="2404934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Caller Verification: Identifies legitimate vs. unknown callers.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577383" y="6934373"/>
            <a:ext cx="2404934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Alerting: Notifies users via SMS, mobile app, or call blocking.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996689" y="405854"/>
            <a:ext cx="7882313" cy="112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95"/>
              </a:lnSpc>
              <a:spcBef>
                <a:spcPct val="0"/>
              </a:spcBef>
            </a:pPr>
            <a:r>
              <a:rPr lang="en-US" sz="663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IDEA / SOLUTION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8237" y="1246296"/>
            <a:ext cx="8020969" cy="8858373"/>
          </a:xfrm>
          <a:custGeom>
            <a:avLst/>
            <a:gdLst/>
            <a:ahLst/>
            <a:cxnLst/>
            <a:rect r="r" b="b" t="t" l="l"/>
            <a:pathLst>
              <a:path h="8858373" w="8020969">
                <a:moveTo>
                  <a:pt x="0" y="0"/>
                </a:moveTo>
                <a:lnTo>
                  <a:pt x="8020969" y="0"/>
                </a:lnTo>
                <a:lnTo>
                  <a:pt x="8020969" y="8858372"/>
                </a:lnTo>
                <a:lnTo>
                  <a:pt x="0" y="8858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49" r="0" b="-74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3777" y="-501934"/>
            <a:ext cx="4265858" cy="1496209"/>
          </a:xfrm>
          <a:custGeom>
            <a:avLst/>
            <a:gdLst/>
            <a:ahLst/>
            <a:cxnLst/>
            <a:rect r="r" b="b" t="t" l="l"/>
            <a:pathLst>
              <a:path h="1496209" w="4265858">
                <a:moveTo>
                  <a:pt x="0" y="0"/>
                </a:moveTo>
                <a:lnTo>
                  <a:pt x="4265858" y="0"/>
                </a:lnTo>
                <a:lnTo>
                  <a:pt x="4265858" y="1496209"/>
                </a:lnTo>
                <a:lnTo>
                  <a:pt x="0" y="1496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22142" y="-501934"/>
            <a:ext cx="4265858" cy="1496209"/>
          </a:xfrm>
          <a:custGeom>
            <a:avLst/>
            <a:gdLst/>
            <a:ahLst/>
            <a:cxnLst/>
            <a:rect r="r" b="b" t="t" l="l"/>
            <a:pathLst>
              <a:path h="1496209" w="4265858">
                <a:moveTo>
                  <a:pt x="0" y="0"/>
                </a:moveTo>
                <a:lnTo>
                  <a:pt x="4265858" y="0"/>
                </a:lnTo>
                <a:lnTo>
                  <a:pt x="4265858" y="1496209"/>
                </a:lnTo>
                <a:lnTo>
                  <a:pt x="0" y="1496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60361" y="3250650"/>
            <a:ext cx="893483" cy="981161"/>
          </a:xfrm>
          <a:custGeom>
            <a:avLst/>
            <a:gdLst/>
            <a:ahLst/>
            <a:cxnLst/>
            <a:rect r="r" b="b" t="t" l="l"/>
            <a:pathLst>
              <a:path h="981161" w="893483">
                <a:moveTo>
                  <a:pt x="0" y="0"/>
                </a:moveTo>
                <a:lnTo>
                  <a:pt x="893482" y="0"/>
                </a:lnTo>
                <a:lnTo>
                  <a:pt x="893482" y="981160"/>
                </a:lnTo>
                <a:lnTo>
                  <a:pt x="0" y="981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87712" y="4383343"/>
            <a:ext cx="1857733" cy="908912"/>
          </a:xfrm>
          <a:custGeom>
            <a:avLst/>
            <a:gdLst/>
            <a:ahLst/>
            <a:cxnLst/>
            <a:rect r="r" b="b" t="t" l="l"/>
            <a:pathLst>
              <a:path h="908912" w="1857733">
                <a:moveTo>
                  <a:pt x="0" y="0"/>
                </a:moveTo>
                <a:lnTo>
                  <a:pt x="1857733" y="0"/>
                </a:lnTo>
                <a:lnTo>
                  <a:pt x="1857733" y="908911"/>
                </a:lnTo>
                <a:lnTo>
                  <a:pt x="0" y="908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266" r="-2467" b="-226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69912" y="3352654"/>
            <a:ext cx="1875533" cy="879156"/>
          </a:xfrm>
          <a:custGeom>
            <a:avLst/>
            <a:gdLst/>
            <a:ahLst/>
            <a:cxnLst/>
            <a:rect r="r" b="b" t="t" l="l"/>
            <a:pathLst>
              <a:path h="879156" w="1875533">
                <a:moveTo>
                  <a:pt x="0" y="0"/>
                </a:moveTo>
                <a:lnTo>
                  <a:pt x="1875533" y="0"/>
                </a:lnTo>
                <a:lnTo>
                  <a:pt x="1875533" y="879156"/>
                </a:lnTo>
                <a:lnTo>
                  <a:pt x="0" y="879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57462" y="5251721"/>
            <a:ext cx="1918915" cy="847521"/>
          </a:xfrm>
          <a:custGeom>
            <a:avLst/>
            <a:gdLst/>
            <a:ahLst/>
            <a:cxnLst/>
            <a:rect r="r" b="b" t="t" l="l"/>
            <a:pathLst>
              <a:path h="847521" w="1918915">
                <a:moveTo>
                  <a:pt x="0" y="0"/>
                </a:moveTo>
                <a:lnTo>
                  <a:pt x="1918915" y="0"/>
                </a:lnTo>
                <a:lnTo>
                  <a:pt x="1918915" y="847521"/>
                </a:lnTo>
                <a:lnTo>
                  <a:pt x="0" y="8475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870409" y="6337204"/>
            <a:ext cx="1873387" cy="1038055"/>
            <a:chOff x="0" y="0"/>
            <a:chExt cx="493402" cy="2733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3402" cy="273397"/>
            </a:xfrm>
            <a:custGeom>
              <a:avLst/>
              <a:gdLst/>
              <a:ahLst/>
              <a:cxnLst/>
              <a:rect r="r" b="b" t="t" l="l"/>
              <a:pathLst>
                <a:path h="273397" w="493402">
                  <a:moveTo>
                    <a:pt x="82652" y="0"/>
                  </a:moveTo>
                  <a:lnTo>
                    <a:pt x="410751" y="0"/>
                  </a:lnTo>
                  <a:cubicBezTo>
                    <a:pt x="456398" y="0"/>
                    <a:pt x="493402" y="37004"/>
                    <a:pt x="493402" y="82652"/>
                  </a:cubicBezTo>
                  <a:lnTo>
                    <a:pt x="493402" y="190746"/>
                  </a:lnTo>
                  <a:cubicBezTo>
                    <a:pt x="493402" y="236393"/>
                    <a:pt x="456398" y="273397"/>
                    <a:pt x="410751" y="273397"/>
                  </a:cubicBezTo>
                  <a:lnTo>
                    <a:pt x="82652" y="273397"/>
                  </a:lnTo>
                  <a:cubicBezTo>
                    <a:pt x="37004" y="273397"/>
                    <a:pt x="0" y="236393"/>
                    <a:pt x="0" y="190746"/>
                  </a:cubicBezTo>
                  <a:lnTo>
                    <a:pt x="0" y="82652"/>
                  </a:lnTo>
                  <a:cubicBezTo>
                    <a:pt x="0" y="37004"/>
                    <a:pt x="37004" y="0"/>
                    <a:pt x="826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93402" cy="311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154877" y="6256730"/>
            <a:ext cx="1304450" cy="1118529"/>
          </a:xfrm>
          <a:custGeom>
            <a:avLst/>
            <a:gdLst/>
            <a:ahLst/>
            <a:cxnLst/>
            <a:rect r="r" b="b" t="t" l="l"/>
            <a:pathLst>
              <a:path h="1118529" w="1304450">
                <a:moveTo>
                  <a:pt x="0" y="0"/>
                </a:moveTo>
                <a:lnTo>
                  <a:pt x="1304450" y="0"/>
                </a:lnTo>
                <a:lnTo>
                  <a:pt x="1304450" y="1118529"/>
                </a:lnTo>
                <a:lnTo>
                  <a:pt x="0" y="11185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468" r="0" b="-346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57462" y="8823741"/>
            <a:ext cx="2187453" cy="1166642"/>
          </a:xfrm>
          <a:custGeom>
            <a:avLst/>
            <a:gdLst/>
            <a:ahLst/>
            <a:cxnLst/>
            <a:rect r="r" b="b" t="t" l="l"/>
            <a:pathLst>
              <a:path h="1166642" w="2187453">
                <a:moveTo>
                  <a:pt x="0" y="0"/>
                </a:moveTo>
                <a:lnTo>
                  <a:pt x="2187453" y="0"/>
                </a:lnTo>
                <a:lnTo>
                  <a:pt x="2187453" y="1166642"/>
                </a:lnTo>
                <a:lnTo>
                  <a:pt x="0" y="11666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65284" y="6622954"/>
            <a:ext cx="2033266" cy="546010"/>
          </a:xfrm>
          <a:custGeom>
            <a:avLst/>
            <a:gdLst/>
            <a:ahLst/>
            <a:cxnLst/>
            <a:rect r="r" b="b" t="t" l="l"/>
            <a:pathLst>
              <a:path h="546010" w="2033266">
                <a:moveTo>
                  <a:pt x="0" y="0"/>
                </a:moveTo>
                <a:lnTo>
                  <a:pt x="2033266" y="0"/>
                </a:lnTo>
                <a:lnTo>
                  <a:pt x="2033266" y="546010"/>
                </a:lnTo>
                <a:lnTo>
                  <a:pt x="0" y="546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134" r="0" b="-213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32950" y="7560367"/>
            <a:ext cx="1697933" cy="1697933"/>
          </a:xfrm>
          <a:custGeom>
            <a:avLst/>
            <a:gdLst/>
            <a:ahLst/>
            <a:cxnLst/>
            <a:rect r="r" b="b" t="t" l="l"/>
            <a:pathLst>
              <a:path h="1697933" w="1697933">
                <a:moveTo>
                  <a:pt x="0" y="0"/>
                </a:moveTo>
                <a:lnTo>
                  <a:pt x="1697934" y="0"/>
                </a:lnTo>
                <a:lnTo>
                  <a:pt x="1697934" y="1697933"/>
                </a:lnTo>
                <a:lnTo>
                  <a:pt x="0" y="16979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90628" y="112821"/>
            <a:ext cx="7797165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9"/>
              </a:lnSpc>
              <a:spcBef>
                <a:spcPct val="0"/>
              </a:spcBef>
            </a:pPr>
            <a:r>
              <a:rPr lang="en-US" b="true" sz="65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Architecture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1811931"/>
            <a:ext cx="4412337" cy="65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1"/>
              </a:lnSpc>
              <a:spcBef>
                <a:spcPct val="0"/>
              </a:spcBef>
            </a:pPr>
            <a:r>
              <a:rPr lang="en-US" sz="38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Technology  Used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84114" y="2734014"/>
            <a:ext cx="4412337" cy="38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3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Programming Language: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24633" y="2734014"/>
            <a:ext cx="3966091" cy="38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3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Speech-to-Text Conversion: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13967" y="4345243"/>
            <a:ext cx="3986269" cy="798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3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Natural Language Processing (NLP)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38014" y="7756244"/>
            <a:ext cx="3262223" cy="76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  <a:spcBef>
                <a:spcPct val="0"/>
              </a:spcBef>
            </a:pPr>
            <a:r>
              <a:rPr lang="en-US" sz="2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Caller ID Verification &amp; Alerts: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22142" y="5538947"/>
            <a:ext cx="3247473" cy="798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3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Backend &amp; Deployment: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615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33324" y="38615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90563" y="38615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4321" y="3640196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5" y="0"/>
                </a:lnTo>
                <a:lnTo>
                  <a:pt x="1347335" y="1503304"/>
                </a:lnTo>
                <a:lnTo>
                  <a:pt x="0" y="150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37056" y="3640196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4"/>
                </a:lnTo>
                <a:lnTo>
                  <a:pt x="0" y="150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41460" y="3640196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4"/>
                </a:lnTo>
                <a:lnTo>
                  <a:pt x="0" y="150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7303" y="-52399"/>
            <a:ext cx="2747194" cy="3028601"/>
          </a:xfrm>
          <a:custGeom>
            <a:avLst/>
            <a:gdLst/>
            <a:ahLst/>
            <a:cxnLst/>
            <a:rect r="r" b="b" t="t" l="l"/>
            <a:pathLst>
              <a:path h="3028601" w="2747194">
                <a:moveTo>
                  <a:pt x="0" y="0"/>
                </a:moveTo>
                <a:lnTo>
                  <a:pt x="2747194" y="0"/>
                </a:lnTo>
                <a:lnTo>
                  <a:pt x="2747194" y="3028602"/>
                </a:lnTo>
                <a:lnTo>
                  <a:pt x="0" y="3028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21780" y="401923"/>
            <a:ext cx="10134243" cy="112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1"/>
              </a:lnSpc>
              <a:spcBef>
                <a:spcPct val="0"/>
              </a:spcBef>
            </a:pPr>
            <a:r>
              <a:rPr lang="en-US" sz="65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Innovation &amp; Uniqueness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093" y="4112364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33324" y="4112364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74232" y="4112364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00900" y="4467651"/>
            <a:ext cx="2526306" cy="284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AI-Powered: Dynamic scam detection instead of static blacklists.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15115" y="4467651"/>
            <a:ext cx="2861524" cy="284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Voice Biometrics: Detects scam attempts based on voice patterns.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26427" y="4467651"/>
            <a:ext cx="2625708" cy="284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Real-Time Analysis: Immediate fraud alerts before users engage.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15053229" y="0"/>
            <a:ext cx="2652134" cy="2923804"/>
          </a:xfrm>
          <a:custGeom>
            <a:avLst/>
            <a:gdLst/>
            <a:ahLst/>
            <a:cxnLst/>
            <a:rect r="r" b="b" t="t" l="l"/>
            <a:pathLst>
              <a:path h="2923804" w="2652134">
                <a:moveTo>
                  <a:pt x="0" y="0"/>
                </a:moveTo>
                <a:lnTo>
                  <a:pt x="2652134" y="0"/>
                </a:lnTo>
                <a:lnTo>
                  <a:pt x="2652134" y="2923804"/>
                </a:lnTo>
                <a:lnTo>
                  <a:pt x="0" y="2923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1803586"/>
            <a:ext cx="2187564" cy="2187564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18023" y="1518445"/>
            <a:ext cx="2808917" cy="2757846"/>
          </a:xfrm>
          <a:custGeom>
            <a:avLst/>
            <a:gdLst/>
            <a:ahLst/>
            <a:cxnLst/>
            <a:rect r="r" b="b" t="t" l="l"/>
            <a:pathLst>
              <a:path h="2757846" w="2808917">
                <a:moveTo>
                  <a:pt x="0" y="0"/>
                </a:moveTo>
                <a:lnTo>
                  <a:pt x="2808918" y="0"/>
                </a:lnTo>
                <a:lnTo>
                  <a:pt x="2808918" y="2757846"/>
                </a:lnTo>
                <a:lnTo>
                  <a:pt x="0" y="275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1803586"/>
            <a:ext cx="2187564" cy="2187564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82" t="0" r="-24782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52393" y="4836870"/>
            <a:ext cx="2187564" cy="2187564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16369" t="0" r="-16369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52393" y="7814295"/>
            <a:ext cx="2187564" cy="2187564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52393" y="7814295"/>
            <a:ext cx="2187564" cy="2187564"/>
            <a:chOff x="0" y="0"/>
            <a:chExt cx="14840029" cy="1484002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144000" y="4551729"/>
            <a:ext cx="2808917" cy="2757846"/>
          </a:xfrm>
          <a:custGeom>
            <a:avLst/>
            <a:gdLst/>
            <a:ahLst/>
            <a:cxnLst/>
            <a:rect r="r" b="b" t="t" l="l"/>
            <a:pathLst>
              <a:path h="2757846" w="2808917">
                <a:moveTo>
                  <a:pt x="0" y="0"/>
                </a:moveTo>
                <a:lnTo>
                  <a:pt x="2808917" y="0"/>
                </a:lnTo>
                <a:lnTo>
                  <a:pt x="2808917" y="2757847"/>
                </a:lnTo>
                <a:lnTo>
                  <a:pt x="0" y="275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41716" y="4551729"/>
            <a:ext cx="2808917" cy="2757846"/>
          </a:xfrm>
          <a:custGeom>
            <a:avLst/>
            <a:gdLst/>
            <a:ahLst/>
            <a:cxnLst/>
            <a:rect r="r" b="b" t="t" l="l"/>
            <a:pathLst>
              <a:path h="2757846" w="2808917">
                <a:moveTo>
                  <a:pt x="0" y="0"/>
                </a:moveTo>
                <a:lnTo>
                  <a:pt x="2808918" y="0"/>
                </a:lnTo>
                <a:lnTo>
                  <a:pt x="2808918" y="2757847"/>
                </a:lnTo>
                <a:lnTo>
                  <a:pt x="0" y="275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323501" y="7548487"/>
            <a:ext cx="2808917" cy="2757846"/>
          </a:xfrm>
          <a:custGeom>
            <a:avLst/>
            <a:gdLst/>
            <a:ahLst/>
            <a:cxnLst/>
            <a:rect r="r" b="b" t="t" l="l"/>
            <a:pathLst>
              <a:path h="2757846" w="2808917">
                <a:moveTo>
                  <a:pt x="0" y="0"/>
                </a:moveTo>
                <a:lnTo>
                  <a:pt x="2808917" y="0"/>
                </a:lnTo>
                <a:lnTo>
                  <a:pt x="2808917" y="2757847"/>
                </a:lnTo>
                <a:lnTo>
                  <a:pt x="0" y="275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323501" y="1803586"/>
            <a:ext cx="2187564" cy="2187564"/>
            <a:chOff x="0" y="0"/>
            <a:chExt cx="14840029" cy="1484002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223" t="0" r="223" b="0"/>
              </a:stretch>
            </a:blip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9634177" y="7814295"/>
            <a:ext cx="2187564" cy="2187564"/>
            <a:chOff x="0" y="0"/>
            <a:chExt cx="14840029" cy="1484002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37109" t="0" r="-37109" b="0"/>
              </a:stretch>
            </a:blip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9467809" y="4836870"/>
            <a:ext cx="2187564" cy="2187564"/>
            <a:chOff x="0" y="0"/>
            <a:chExt cx="14840029" cy="1484002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-42179" t="0" r="-42179" b="0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9012824" y="1518445"/>
            <a:ext cx="2808917" cy="2757846"/>
          </a:xfrm>
          <a:custGeom>
            <a:avLst/>
            <a:gdLst/>
            <a:ahLst/>
            <a:cxnLst/>
            <a:rect r="r" b="b" t="t" l="l"/>
            <a:pathLst>
              <a:path h="2757846" w="2808917">
                <a:moveTo>
                  <a:pt x="0" y="0"/>
                </a:moveTo>
                <a:lnTo>
                  <a:pt x="2808917" y="0"/>
                </a:lnTo>
                <a:lnTo>
                  <a:pt x="2808917" y="2757846"/>
                </a:lnTo>
                <a:lnTo>
                  <a:pt x="0" y="275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41716" y="7529154"/>
            <a:ext cx="2808917" cy="2757846"/>
          </a:xfrm>
          <a:custGeom>
            <a:avLst/>
            <a:gdLst/>
            <a:ahLst/>
            <a:cxnLst/>
            <a:rect r="r" b="b" t="t" l="l"/>
            <a:pathLst>
              <a:path h="2757846" w="2808917">
                <a:moveTo>
                  <a:pt x="0" y="0"/>
                </a:moveTo>
                <a:lnTo>
                  <a:pt x="2808918" y="0"/>
                </a:lnTo>
                <a:lnTo>
                  <a:pt x="2808918" y="2757846"/>
                </a:lnTo>
                <a:lnTo>
                  <a:pt x="0" y="275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3878660" y="2193143"/>
            <a:ext cx="4205212" cy="1444068"/>
            <a:chOff x="0" y="0"/>
            <a:chExt cx="1107546" cy="38033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07546" cy="380331"/>
            </a:xfrm>
            <a:custGeom>
              <a:avLst/>
              <a:gdLst/>
              <a:ahLst/>
              <a:cxnLst/>
              <a:rect r="r" b="b" t="t" l="l"/>
              <a:pathLst>
                <a:path h="380331" w="1107546">
                  <a:moveTo>
                    <a:pt x="36821" y="0"/>
                  </a:moveTo>
                  <a:lnTo>
                    <a:pt x="1070725" y="0"/>
                  </a:lnTo>
                  <a:cubicBezTo>
                    <a:pt x="1080490" y="0"/>
                    <a:pt x="1089856" y="3879"/>
                    <a:pt x="1096761" y="10785"/>
                  </a:cubicBezTo>
                  <a:cubicBezTo>
                    <a:pt x="1103666" y="17690"/>
                    <a:pt x="1107546" y="27055"/>
                    <a:pt x="1107546" y="36821"/>
                  </a:cubicBezTo>
                  <a:lnTo>
                    <a:pt x="1107546" y="343510"/>
                  </a:lnTo>
                  <a:cubicBezTo>
                    <a:pt x="1107546" y="353276"/>
                    <a:pt x="1103666" y="362641"/>
                    <a:pt x="1096761" y="369546"/>
                  </a:cubicBezTo>
                  <a:cubicBezTo>
                    <a:pt x="1089856" y="376451"/>
                    <a:pt x="1080490" y="380331"/>
                    <a:pt x="1070725" y="380331"/>
                  </a:cubicBezTo>
                  <a:lnTo>
                    <a:pt x="36821" y="380331"/>
                  </a:lnTo>
                  <a:cubicBezTo>
                    <a:pt x="27055" y="380331"/>
                    <a:pt x="17690" y="376451"/>
                    <a:pt x="10785" y="369546"/>
                  </a:cubicBezTo>
                  <a:cubicBezTo>
                    <a:pt x="3879" y="362641"/>
                    <a:pt x="0" y="353276"/>
                    <a:pt x="0" y="343510"/>
                  </a:cubicBezTo>
                  <a:lnTo>
                    <a:pt x="0" y="36821"/>
                  </a:lnTo>
                  <a:cubicBezTo>
                    <a:pt x="0" y="27055"/>
                    <a:pt x="3879" y="17690"/>
                    <a:pt x="10785" y="10785"/>
                  </a:cubicBezTo>
                  <a:cubicBezTo>
                    <a:pt x="17690" y="3879"/>
                    <a:pt x="27055" y="0"/>
                    <a:pt x="368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107546" cy="41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3878660" y="5143500"/>
            <a:ext cx="4205212" cy="1547627"/>
            <a:chOff x="0" y="0"/>
            <a:chExt cx="1107546" cy="40760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07546" cy="407605"/>
            </a:xfrm>
            <a:custGeom>
              <a:avLst/>
              <a:gdLst/>
              <a:ahLst/>
              <a:cxnLst/>
              <a:rect r="r" b="b" t="t" l="l"/>
              <a:pathLst>
                <a:path h="407605" w="1107546">
                  <a:moveTo>
                    <a:pt x="36821" y="0"/>
                  </a:moveTo>
                  <a:lnTo>
                    <a:pt x="1070725" y="0"/>
                  </a:lnTo>
                  <a:cubicBezTo>
                    <a:pt x="1080490" y="0"/>
                    <a:pt x="1089856" y="3879"/>
                    <a:pt x="1096761" y="10785"/>
                  </a:cubicBezTo>
                  <a:cubicBezTo>
                    <a:pt x="1103666" y="17690"/>
                    <a:pt x="1107546" y="27055"/>
                    <a:pt x="1107546" y="36821"/>
                  </a:cubicBezTo>
                  <a:lnTo>
                    <a:pt x="1107546" y="370785"/>
                  </a:lnTo>
                  <a:cubicBezTo>
                    <a:pt x="1107546" y="380550"/>
                    <a:pt x="1103666" y="389916"/>
                    <a:pt x="1096761" y="396821"/>
                  </a:cubicBezTo>
                  <a:cubicBezTo>
                    <a:pt x="1089856" y="403726"/>
                    <a:pt x="1080490" y="407605"/>
                    <a:pt x="1070725" y="407605"/>
                  </a:cubicBezTo>
                  <a:lnTo>
                    <a:pt x="36821" y="407605"/>
                  </a:lnTo>
                  <a:cubicBezTo>
                    <a:pt x="27055" y="407605"/>
                    <a:pt x="17690" y="403726"/>
                    <a:pt x="10785" y="396821"/>
                  </a:cubicBezTo>
                  <a:cubicBezTo>
                    <a:pt x="3879" y="389916"/>
                    <a:pt x="0" y="380550"/>
                    <a:pt x="0" y="370785"/>
                  </a:cubicBezTo>
                  <a:lnTo>
                    <a:pt x="0" y="36821"/>
                  </a:lnTo>
                  <a:cubicBezTo>
                    <a:pt x="0" y="27055"/>
                    <a:pt x="3879" y="17690"/>
                    <a:pt x="10785" y="10785"/>
                  </a:cubicBezTo>
                  <a:cubicBezTo>
                    <a:pt x="17690" y="3879"/>
                    <a:pt x="27055" y="0"/>
                    <a:pt x="36821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107546" cy="445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339788" y="2041742"/>
            <a:ext cx="4525526" cy="1547627"/>
            <a:chOff x="0" y="0"/>
            <a:chExt cx="1191908" cy="40760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91908" cy="407605"/>
            </a:xfrm>
            <a:custGeom>
              <a:avLst/>
              <a:gdLst/>
              <a:ahLst/>
              <a:cxnLst/>
              <a:rect r="r" b="b" t="t" l="l"/>
              <a:pathLst>
                <a:path h="407605" w="1191908">
                  <a:moveTo>
                    <a:pt x="34214" y="0"/>
                  </a:moveTo>
                  <a:lnTo>
                    <a:pt x="1157694" y="0"/>
                  </a:lnTo>
                  <a:cubicBezTo>
                    <a:pt x="1176590" y="0"/>
                    <a:pt x="1191908" y="15318"/>
                    <a:pt x="1191908" y="34214"/>
                  </a:cubicBezTo>
                  <a:lnTo>
                    <a:pt x="1191908" y="373391"/>
                  </a:lnTo>
                  <a:cubicBezTo>
                    <a:pt x="1191908" y="382465"/>
                    <a:pt x="1188303" y="391168"/>
                    <a:pt x="1181887" y="397584"/>
                  </a:cubicBezTo>
                  <a:cubicBezTo>
                    <a:pt x="1175470" y="404001"/>
                    <a:pt x="1166768" y="407605"/>
                    <a:pt x="1157694" y="407605"/>
                  </a:cubicBezTo>
                  <a:lnTo>
                    <a:pt x="34214" y="407605"/>
                  </a:lnTo>
                  <a:cubicBezTo>
                    <a:pt x="15318" y="407605"/>
                    <a:pt x="0" y="392287"/>
                    <a:pt x="0" y="373391"/>
                  </a:cubicBezTo>
                  <a:lnTo>
                    <a:pt x="0" y="34214"/>
                  </a:lnTo>
                  <a:cubicBezTo>
                    <a:pt x="0" y="15318"/>
                    <a:pt x="15318" y="0"/>
                    <a:pt x="34214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191908" cy="445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2437947" y="8103390"/>
            <a:ext cx="4441569" cy="1476514"/>
            <a:chOff x="0" y="0"/>
            <a:chExt cx="1169796" cy="38887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169796" cy="388876"/>
            </a:xfrm>
            <a:custGeom>
              <a:avLst/>
              <a:gdLst/>
              <a:ahLst/>
              <a:cxnLst/>
              <a:rect r="r" b="b" t="t" l="l"/>
              <a:pathLst>
                <a:path h="388876" w="1169796">
                  <a:moveTo>
                    <a:pt x="34861" y="0"/>
                  </a:moveTo>
                  <a:lnTo>
                    <a:pt x="1134935" y="0"/>
                  </a:lnTo>
                  <a:cubicBezTo>
                    <a:pt x="1144181" y="0"/>
                    <a:pt x="1153048" y="3673"/>
                    <a:pt x="1159585" y="10211"/>
                  </a:cubicBezTo>
                  <a:cubicBezTo>
                    <a:pt x="1166123" y="16748"/>
                    <a:pt x="1169796" y="25615"/>
                    <a:pt x="1169796" y="34861"/>
                  </a:cubicBezTo>
                  <a:lnTo>
                    <a:pt x="1169796" y="354015"/>
                  </a:lnTo>
                  <a:cubicBezTo>
                    <a:pt x="1169796" y="363261"/>
                    <a:pt x="1166123" y="372128"/>
                    <a:pt x="1159585" y="378665"/>
                  </a:cubicBezTo>
                  <a:cubicBezTo>
                    <a:pt x="1153048" y="385203"/>
                    <a:pt x="1144181" y="388876"/>
                    <a:pt x="1134935" y="388876"/>
                  </a:cubicBezTo>
                  <a:lnTo>
                    <a:pt x="34861" y="388876"/>
                  </a:lnTo>
                  <a:cubicBezTo>
                    <a:pt x="25615" y="388876"/>
                    <a:pt x="16748" y="385203"/>
                    <a:pt x="10211" y="378665"/>
                  </a:cubicBezTo>
                  <a:cubicBezTo>
                    <a:pt x="3673" y="372128"/>
                    <a:pt x="0" y="363261"/>
                    <a:pt x="0" y="354015"/>
                  </a:cubicBezTo>
                  <a:lnTo>
                    <a:pt x="0" y="34861"/>
                  </a:lnTo>
                  <a:cubicBezTo>
                    <a:pt x="0" y="25615"/>
                    <a:pt x="3673" y="16748"/>
                    <a:pt x="10211" y="10211"/>
                  </a:cubicBezTo>
                  <a:cubicBezTo>
                    <a:pt x="16748" y="3673"/>
                    <a:pt x="25615" y="0"/>
                    <a:pt x="34861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1169796" cy="426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3878660" y="8186043"/>
            <a:ext cx="4205212" cy="1444068"/>
            <a:chOff x="0" y="0"/>
            <a:chExt cx="1107546" cy="38033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107546" cy="380331"/>
            </a:xfrm>
            <a:custGeom>
              <a:avLst/>
              <a:gdLst/>
              <a:ahLst/>
              <a:cxnLst/>
              <a:rect r="r" b="b" t="t" l="l"/>
              <a:pathLst>
                <a:path h="380331" w="1107546">
                  <a:moveTo>
                    <a:pt x="36821" y="0"/>
                  </a:moveTo>
                  <a:lnTo>
                    <a:pt x="1070725" y="0"/>
                  </a:lnTo>
                  <a:cubicBezTo>
                    <a:pt x="1080490" y="0"/>
                    <a:pt x="1089856" y="3879"/>
                    <a:pt x="1096761" y="10785"/>
                  </a:cubicBezTo>
                  <a:cubicBezTo>
                    <a:pt x="1103666" y="17690"/>
                    <a:pt x="1107546" y="27055"/>
                    <a:pt x="1107546" y="36821"/>
                  </a:cubicBezTo>
                  <a:lnTo>
                    <a:pt x="1107546" y="343510"/>
                  </a:lnTo>
                  <a:cubicBezTo>
                    <a:pt x="1107546" y="353276"/>
                    <a:pt x="1103666" y="362641"/>
                    <a:pt x="1096761" y="369546"/>
                  </a:cubicBezTo>
                  <a:cubicBezTo>
                    <a:pt x="1089856" y="376451"/>
                    <a:pt x="1080490" y="380331"/>
                    <a:pt x="1070725" y="380331"/>
                  </a:cubicBezTo>
                  <a:lnTo>
                    <a:pt x="36821" y="380331"/>
                  </a:lnTo>
                  <a:cubicBezTo>
                    <a:pt x="27055" y="380331"/>
                    <a:pt x="17690" y="376451"/>
                    <a:pt x="10785" y="369546"/>
                  </a:cubicBezTo>
                  <a:cubicBezTo>
                    <a:pt x="3879" y="362641"/>
                    <a:pt x="0" y="353276"/>
                    <a:pt x="0" y="343510"/>
                  </a:cubicBezTo>
                  <a:lnTo>
                    <a:pt x="0" y="36821"/>
                  </a:lnTo>
                  <a:cubicBezTo>
                    <a:pt x="0" y="27055"/>
                    <a:pt x="3879" y="17690"/>
                    <a:pt x="10785" y="10785"/>
                  </a:cubicBezTo>
                  <a:cubicBezTo>
                    <a:pt x="17690" y="3879"/>
                    <a:pt x="27055" y="0"/>
                    <a:pt x="368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1107546" cy="41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2339788" y="5149449"/>
            <a:ext cx="4441569" cy="1444068"/>
            <a:chOff x="0" y="0"/>
            <a:chExt cx="1169796" cy="380331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169796" cy="380331"/>
            </a:xfrm>
            <a:custGeom>
              <a:avLst/>
              <a:gdLst/>
              <a:ahLst/>
              <a:cxnLst/>
              <a:rect r="r" b="b" t="t" l="l"/>
              <a:pathLst>
                <a:path h="380331" w="1169796">
                  <a:moveTo>
                    <a:pt x="34861" y="0"/>
                  </a:moveTo>
                  <a:lnTo>
                    <a:pt x="1134935" y="0"/>
                  </a:lnTo>
                  <a:cubicBezTo>
                    <a:pt x="1144181" y="0"/>
                    <a:pt x="1153048" y="3673"/>
                    <a:pt x="1159585" y="10211"/>
                  </a:cubicBezTo>
                  <a:cubicBezTo>
                    <a:pt x="1166123" y="16748"/>
                    <a:pt x="1169796" y="25615"/>
                    <a:pt x="1169796" y="34861"/>
                  </a:cubicBezTo>
                  <a:lnTo>
                    <a:pt x="1169796" y="345469"/>
                  </a:lnTo>
                  <a:cubicBezTo>
                    <a:pt x="1169796" y="354715"/>
                    <a:pt x="1166123" y="363582"/>
                    <a:pt x="1159585" y="370120"/>
                  </a:cubicBezTo>
                  <a:cubicBezTo>
                    <a:pt x="1153048" y="376658"/>
                    <a:pt x="1144181" y="380331"/>
                    <a:pt x="1134935" y="380331"/>
                  </a:cubicBezTo>
                  <a:lnTo>
                    <a:pt x="34861" y="380331"/>
                  </a:lnTo>
                  <a:cubicBezTo>
                    <a:pt x="25615" y="380331"/>
                    <a:pt x="16748" y="376658"/>
                    <a:pt x="10211" y="370120"/>
                  </a:cubicBezTo>
                  <a:cubicBezTo>
                    <a:pt x="3673" y="363582"/>
                    <a:pt x="0" y="354715"/>
                    <a:pt x="0" y="345469"/>
                  </a:cubicBezTo>
                  <a:lnTo>
                    <a:pt x="0" y="34861"/>
                  </a:lnTo>
                  <a:cubicBezTo>
                    <a:pt x="0" y="25615"/>
                    <a:pt x="3673" y="16748"/>
                    <a:pt x="10211" y="10211"/>
                  </a:cubicBezTo>
                  <a:cubicBezTo>
                    <a:pt x="16748" y="3673"/>
                    <a:pt x="25615" y="0"/>
                    <a:pt x="348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1169796" cy="418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-370625" y="-1496086"/>
            <a:ext cx="3586890" cy="2992172"/>
          </a:xfrm>
          <a:prstGeom prst="rect">
            <a:avLst/>
          </a:prstGeom>
        </p:spPr>
      </p:pic>
      <p:sp>
        <p:nvSpPr>
          <p:cNvPr name="TextBox 60" id="60"/>
          <p:cNvSpPr txBox="true"/>
          <p:nvPr/>
        </p:nvSpPr>
        <p:spPr>
          <a:xfrm rot="0">
            <a:off x="5737516" y="247111"/>
            <a:ext cx="7171968" cy="99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1"/>
              </a:lnSpc>
              <a:spcBef>
                <a:spcPct val="0"/>
              </a:spcBef>
            </a:pPr>
            <a:r>
              <a:rPr lang="en-US" sz="58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Impact and Benefits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342508" y="2415319"/>
            <a:ext cx="3277515" cy="100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Helps users avoid scam calls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871988" y="5405794"/>
            <a:ext cx="4205212" cy="100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Detects fraud before it happens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682870" y="2290696"/>
            <a:ext cx="3839363" cy="100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Reduces phone fraud cases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339788" y="8207958"/>
            <a:ext cx="4735651" cy="135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Integrate AI-driven call authentication for banks &amp; telecom providers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196508" y="8358002"/>
            <a:ext cx="3556172" cy="94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Filters out malicious callers automatically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437947" y="5418490"/>
            <a:ext cx="4427367" cy="94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Protects individuals &amp; businesses from scams</a:t>
            </a:r>
          </a:p>
        </p:txBody>
      </p:sp>
      <p:pic>
        <p:nvPicPr>
          <p:cNvPr name="Picture 67" id="6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4398155" y="-1473727"/>
            <a:ext cx="3586890" cy="29921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9205" y="667695"/>
            <a:ext cx="5289590" cy="103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1"/>
              </a:lnSpc>
              <a:spcBef>
                <a:spcPct val="0"/>
              </a:spcBef>
            </a:pPr>
            <a:r>
              <a:rPr lang="en-US" sz="60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FEASIBILITY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38615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44500" y="38615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02916" y="38615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4321" y="344213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5" y="0"/>
                </a:lnTo>
                <a:lnTo>
                  <a:pt x="1347335" y="1503304"/>
                </a:lnTo>
                <a:lnTo>
                  <a:pt x="0" y="150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41982" y="344213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4"/>
                </a:lnTo>
                <a:lnTo>
                  <a:pt x="0" y="150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81180" y="3640196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5" y="0"/>
                </a:lnTo>
                <a:lnTo>
                  <a:pt x="1347335" y="1503304"/>
                </a:lnTo>
                <a:lnTo>
                  <a:pt x="0" y="1503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2861" y="4344223"/>
            <a:ext cx="3106478" cy="3181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Technical Feasibility: Uses existing APIs (Google Speech, Twilio, NLP models) for scalability.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89318" y="4572823"/>
            <a:ext cx="2416621" cy="272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Operational Feasibility: Works on any smartphone via app integration.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28515" y="4572823"/>
            <a:ext cx="2408138" cy="272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Minimal user input required – fully automated fraud detection.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892145" y="0"/>
            <a:ext cx="2747194" cy="3028601"/>
          </a:xfrm>
          <a:custGeom>
            <a:avLst/>
            <a:gdLst/>
            <a:ahLst/>
            <a:cxnLst/>
            <a:rect r="r" b="b" t="t" l="l"/>
            <a:pathLst>
              <a:path h="3028601" w="2747194">
                <a:moveTo>
                  <a:pt x="0" y="0"/>
                </a:moveTo>
                <a:lnTo>
                  <a:pt x="2747194" y="0"/>
                </a:lnTo>
                <a:lnTo>
                  <a:pt x="2747194" y="3028601"/>
                </a:lnTo>
                <a:lnTo>
                  <a:pt x="0" y="3028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3144500" y="0"/>
            <a:ext cx="2747194" cy="3028601"/>
          </a:xfrm>
          <a:custGeom>
            <a:avLst/>
            <a:gdLst/>
            <a:ahLst/>
            <a:cxnLst/>
            <a:rect r="r" b="b" t="t" l="l"/>
            <a:pathLst>
              <a:path h="3028601" w="2747194">
                <a:moveTo>
                  <a:pt x="0" y="0"/>
                </a:moveTo>
                <a:lnTo>
                  <a:pt x="2747194" y="0"/>
                </a:lnTo>
                <a:lnTo>
                  <a:pt x="2747194" y="3028601"/>
                </a:lnTo>
                <a:lnTo>
                  <a:pt x="0" y="3028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9531" y="-6475338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2" y="0"/>
                </a:lnTo>
                <a:lnTo>
                  <a:pt x="6994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93887" y="-6475338"/>
            <a:ext cx="6994113" cy="8229600"/>
          </a:xfrm>
          <a:custGeom>
            <a:avLst/>
            <a:gdLst/>
            <a:ahLst/>
            <a:cxnLst/>
            <a:rect r="r" b="b" t="t" l="l"/>
            <a:pathLst>
              <a:path h="8229600" w="6994113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138" y="1754262"/>
            <a:ext cx="15474979" cy="4432261"/>
          </a:xfrm>
          <a:custGeom>
            <a:avLst/>
            <a:gdLst/>
            <a:ahLst/>
            <a:cxnLst/>
            <a:rect r="r" b="b" t="t" l="l"/>
            <a:pathLst>
              <a:path h="4432261" w="15474979">
                <a:moveTo>
                  <a:pt x="0" y="0"/>
                </a:moveTo>
                <a:lnTo>
                  <a:pt x="15474979" y="0"/>
                </a:lnTo>
                <a:lnTo>
                  <a:pt x="15474979" y="4432261"/>
                </a:lnTo>
                <a:lnTo>
                  <a:pt x="0" y="443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4" t="0" r="-204" b="-122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138" y="6295490"/>
            <a:ext cx="11983796" cy="3951778"/>
          </a:xfrm>
          <a:custGeom>
            <a:avLst/>
            <a:gdLst/>
            <a:ahLst/>
            <a:cxnLst/>
            <a:rect r="r" b="b" t="t" l="l"/>
            <a:pathLst>
              <a:path h="3951778" w="11983796">
                <a:moveTo>
                  <a:pt x="0" y="0"/>
                </a:moveTo>
                <a:lnTo>
                  <a:pt x="11983795" y="0"/>
                </a:lnTo>
                <a:lnTo>
                  <a:pt x="11983795" y="3951778"/>
                </a:lnTo>
                <a:lnTo>
                  <a:pt x="0" y="3951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63" r="0" b="-447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89212" y="372893"/>
            <a:ext cx="3070044" cy="118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5"/>
              </a:lnSpc>
              <a:spcBef>
                <a:spcPct val="0"/>
              </a:spcBef>
            </a:pPr>
            <a:r>
              <a:rPr lang="en-US" sz="698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67509"/>
            <a:ext cx="4265858" cy="1496209"/>
          </a:xfrm>
          <a:custGeom>
            <a:avLst/>
            <a:gdLst/>
            <a:ahLst/>
            <a:cxnLst/>
            <a:rect r="r" b="b" t="t" l="l"/>
            <a:pathLst>
              <a:path h="1496209" w="4265858">
                <a:moveTo>
                  <a:pt x="0" y="0"/>
                </a:moveTo>
                <a:lnTo>
                  <a:pt x="4265858" y="0"/>
                </a:lnTo>
                <a:lnTo>
                  <a:pt x="4265858" y="1496209"/>
                </a:lnTo>
                <a:lnTo>
                  <a:pt x="0" y="1496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22142" y="-467509"/>
            <a:ext cx="4265858" cy="1496209"/>
          </a:xfrm>
          <a:custGeom>
            <a:avLst/>
            <a:gdLst/>
            <a:ahLst/>
            <a:cxnLst/>
            <a:rect r="r" b="b" t="t" l="l"/>
            <a:pathLst>
              <a:path h="1496209" w="4265858">
                <a:moveTo>
                  <a:pt x="0" y="0"/>
                </a:moveTo>
                <a:lnTo>
                  <a:pt x="4265858" y="0"/>
                </a:lnTo>
                <a:lnTo>
                  <a:pt x="4265858" y="1496209"/>
                </a:lnTo>
                <a:lnTo>
                  <a:pt x="0" y="1496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618597" y="2258719"/>
            <a:ext cx="8816729" cy="6620562"/>
          </a:xfrm>
          <a:custGeom>
            <a:avLst/>
            <a:gdLst/>
            <a:ahLst/>
            <a:cxnLst/>
            <a:rect r="r" b="b" t="t" l="l"/>
            <a:pathLst>
              <a:path h="6620562" w="8816729">
                <a:moveTo>
                  <a:pt x="0" y="0"/>
                </a:moveTo>
                <a:lnTo>
                  <a:pt x="8816729" y="0"/>
                </a:lnTo>
                <a:lnTo>
                  <a:pt x="8816729" y="6620562"/>
                </a:lnTo>
                <a:lnTo>
                  <a:pt x="0" y="6620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34711" y="116141"/>
            <a:ext cx="8618577" cy="91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1"/>
              </a:lnSpc>
              <a:spcBef>
                <a:spcPct val="0"/>
              </a:spcBef>
            </a:pPr>
            <a:r>
              <a:rPr lang="en-US" sz="53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Reference  and 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97010"/>
            <a:ext cx="4768005" cy="232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  <a:spcBef>
                <a:spcPct val="0"/>
              </a:spcBef>
            </a:pPr>
            <a:r>
              <a:rPr lang="en-US" sz="2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1. Vosk Speech-to-Text Model (Offline ASR Engine) –</a:t>
            </a:r>
            <a:r>
              <a:rPr lang="en-US" sz="2222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2222">
                <a:solidFill>
                  <a:srgbClr val="FF3131"/>
                </a:solidFill>
                <a:latin typeface="Prata"/>
                <a:ea typeface="Prata"/>
                <a:cs typeface="Prata"/>
                <a:sym typeface="Prata"/>
              </a:rPr>
              <a:t>https://alphacephei.com/vosk</a:t>
            </a:r>
          </a:p>
          <a:p>
            <a:pPr algn="ctr">
              <a:lnSpc>
                <a:spcPts val="3111"/>
              </a:lnSpc>
              <a:spcBef>
                <a:spcPct val="0"/>
              </a:spcBef>
            </a:pPr>
            <a:r>
              <a:rPr lang="en-US" sz="2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2. pydub (Audio Processing Library) –</a:t>
            </a:r>
            <a:r>
              <a:rPr lang="en-US" sz="2222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2222">
                <a:solidFill>
                  <a:srgbClr val="FF3131"/>
                </a:solidFill>
                <a:latin typeface="Prata"/>
                <a:ea typeface="Prata"/>
                <a:cs typeface="Prata"/>
                <a:sym typeface="Prata"/>
              </a:rPr>
              <a:t>https://github.com/jiaaro/pydub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3709" y="4792940"/>
            <a:ext cx="5656029" cy="310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  <a:spcBef>
                <a:spcPct val="0"/>
              </a:spcBef>
            </a:pPr>
            <a:r>
              <a:rPr lang="en-US" sz="2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  <a:r>
              <a:rPr lang="en-US" sz="2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. langdetect (Language Detection Library) – </a:t>
            </a:r>
            <a:r>
              <a:rPr lang="en-US" sz="2222">
                <a:solidFill>
                  <a:srgbClr val="FF3131"/>
                </a:solidFill>
                <a:latin typeface="Prata"/>
                <a:ea typeface="Prata"/>
                <a:cs typeface="Prata"/>
                <a:sym typeface="Prata"/>
              </a:rPr>
              <a:t>https://pypi.org/project/langdetect/</a:t>
            </a:r>
          </a:p>
          <a:p>
            <a:pPr algn="ctr">
              <a:lnSpc>
                <a:spcPts val="3111"/>
              </a:lnSpc>
              <a:spcBef>
                <a:spcPct val="0"/>
              </a:spcBef>
            </a:pPr>
            <a:r>
              <a:rPr lang="en-US" sz="2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4. FastAPI (Backend Development) – </a:t>
            </a:r>
            <a:r>
              <a:rPr lang="en-US" sz="2222">
                <a:solidFill>
                  <a:srgbClr val="FF3131"/>
                </a:solidFill>
                <a:latin typeface="Prata"/>
                <a:ea typeface="Prata"/>
                <a:cs typeface="Prata"/>
                <a:sym typeface="Prata"/>
              </a:rPr>
              <a:t>https://fastapi.tiangolo.com/</a:t>
            </a:r>
          </a:p>
          <a:p>
            <a:pPr algn="ctr">
              <a:lnSpc>
                <a:spcPts val="3111"/>
              </a:lnSpc>
              <a:spcBef>
                <a:spcPct val="0"/>
              </a:spcBef>
            </a:pPr>
            <a:r>
              <a:rPr lang="en-US" sz="2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5. Federal Trade Commission (FTC) – Phone Scam Awareness – </a:t>
            </a:r>
            <a:r>
              <a:rPr lang="en-US" sz="2222">
                <a:solidFill>
                  <a:srgbClr val="FF3131"/>
                </a:solidFill>
                <a:latin typeface="Prata"/>
                <a:ea typeface="Prata"/>
                <a:cs typeface="Prata"/>
                <a:sym typeface="Prata"/>
              </a:rPr>
              <a:t>https://consumer.ftc.gov/scams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91989" y="2149385"/>
            <a:ext cx="3130153" cy="73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1"/>
              </a:lnSpc>
              <a:spcBef>
                <a:spcPct val="0"/>
              </a:spcBef>
            </a:pPr>
            <a:r>
              <a:rPr lang="en-US" sz="43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Conclusion: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8958910" y="3239840"/>
            <a:ext cx="8804155" cy="6611120"/>
          </a:xfrm>
          <a:custGeom>
            <a:avLst/>
            <a:gdLst/>
            <a:ahLst/>
            <a:cxnLst/>
            <a:rect r="r" b="b" t="t" l="l"/>
            <a:pathLst>
              <a:path h="6611120" w="8804155">
                <a:moveTo>
                  <a:pt x="0" y="0"/>
                </a:moveTo>
                <a:lnTo>
                  <a:pt x="8804156" y="0"/>
                </a:lnTo>
                <a:lnTo>
                  <a:pt x="8804156" y="6611120"/>
                </a:lnTo>
                <a:lnTo>
                  <a:pt x="0" y="6611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439819" y="3966317"/>
            <a:ext cx="7118554" cy="512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1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The Spam Call Detection App effectively identifies spam calls in real-time and alerts users instantly. By integrating ML-based detection or Caller ID APIs, it enhances call security while providing a seamless user experience. With a simple yet powerful UI, users can enable or disable spam detection effortlessly. This project showcases expertise in Android development, real-time call analysis, and system-level integrations, making it a valuable tool for protecting users from unwanted call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DAGfy_C_ojg</dc:identifier>
  <dcterms:modified xsi:type="dcterms:W3CDTF">2011-08-01T06:04:30Z</dcterms:modified>
  <cp:revision>1</cp:revision>
  <dc:title>Problem Statement</dc:title>
</cp:coreProperties>
</file>